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8" r:id="rId3"/>
    <p:sldId id="257" r:id="rId4"/>
    <p:sldId id="261" r:id="rId5"/>
    <p:sldId id="259" r:id="rId6"/>
    <p:sldId id="262" r:id="rId7"/>
    <p:sldId id="263" r:id="rId8"/>
    <p:sldId id="264" r:id="rId9"/>
    <p:sldId id="260" r:id="rId10"/>
    <p:sldId id="267" r:id="rId11"/>
    <p:sldId id="276" r:id="rId12"/>
    <p:sldId id="277" r:id="rId1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B9E1D-1BDA-4E8E-8B71-7BC1605BDFFD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820487-DAC5-4DC6-A36B-D20AD90742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3FC538D-69C9-4E17-9EA8-CF94C44C70E5}" type="datetimeFigureOut">
              <a:rPr lang="sr-Latn-RS" smtClean="0"/>
              <a:pPr/>
              <a:t>16.4.2020</a:t>
            </a:fld>
            <a:endParaRPr lang="sr-Latn-R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r-Latn-R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DB5CADD-18FD-4B4C-88B4-2C34358B92B0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C538D-69C9-4E17-9EA8-CF94C44C70E5}" type="datetimeFigureOut">
              <a:rPr lang="sr-Latn-RS" smtClean="0"/>
              <a:pPr/>
              <a:t>16.4.2020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CADD-18FD-4B4C-88B4-2C34358B92B0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C538D-69C9-4E17-9EA8-CF94C44C70E5}" type="datetimeFigureOut">
              <a:rPr lang="sr-Latn-RS" smtClean="0"/>
              <a:pPr/>
              <a:t>16.4.2020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CADD-18FD-4B4C-88B4-2C34358B92B0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3FC538D-69C9-4E17-9EA8-CF94C44C70E5}" type="datetimeFigureOut">
              <a:rPr lang="sr-Latn-RS" smtClean="0"/>
              <a:pPr/>
              <a:t>16.4.2020</a:t>
            </a:fld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B5CADD-18FD-4B4C-88B4-2C34358B92B0}" type="slidenum">
              <a:rPr lang="sr-Latn-RS" smtClean="0"/>
              <a:pPr/>
              <a:t>‹#›</a:t>
            </a:fld>
            <a:endParaRPr lang="sr-Latn-R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r-Latn-R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3FC538D-69C9-4E17-9EA8-CF94C44C70E5}" type="datetimeFigureOut">
              <a:rPr lang="sr-Latn-RS" smtClean="0"/>
              <a:pPr/>
              <a:t>16.4.2020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r-Latn-R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DB5CADD-18FD-4B4C-88B4-2C34358B92B0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C538D-69C9-4E17-9EA8-CF94C44C70E5}" type="datetimeFigureOut">
              <a:rPr lang="sr-Latn-RS" smtClean="0"/>
              <a:pPr/>
              <a:t>16.4.2020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CADD-18FD-4B4C-88B4-2C34358B92B0}" type="slidenum">
              <a:rPr lang="sr-Latn-RS" smtClean="0"/>
              <a:pPr/>
              <a:t>‹#›</a:t>
            </a:fld>
            <a:endParaRPr lang="sr-Latn-R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C538D-69C9-4E17-9EA8-CF94C44C70E5}" type="datetimeFigureOut">
              <a:rPr lang="sr-Latn-RS" smtClean="0"/>
              <a:pPr/>
              <a:t>16.4.2020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CADD-18FD-4B4C-88B4-2C34358B92B0}" type="slidenum">
              <a:rPr lang="sr-Latn-RS" smtClean="0"/>
              <a:pPr/>
              <a:t>‹#›</a:t>
            </a:fld>
            <a:endParaRPr lang="sr-Latn-R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3FC538D-69C9-4E17-9EA8-CF94C44C70E5}" type="datetimeFigureOut">
              <a:rPr lang="sr-Latn-RS" smtClean="0"/>
              <a:pPr/>
              <a:t>16.4.2020</a:t>
            </a:fld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B5CADD-18FD-4B4C-88B4-2C34358B92B0}" type="slidenum">
              <a:rPr lang="sr-Latn-RS" smtClean="0"/>
              <a:pPr/>
              <a:t>‹#›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r-Latn-R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C538D-69C9-4E17-9EA8-CF94C44C70E5}" type="datetimeFigureOut">
              <a:rPr lang="sr-Latn-RS" smtClean="0"/>
              <a:pPr/>
              <a:t>16.4.2020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CADD-18FD-4B4C-88B4-2C34358B92B0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3FC538D-69C9-4E17-9EA8-CF94C44C70E5}" type="datetimeFigureOut">
              <a:rPr lang="sr-Latn-RS" smtClean="0"/>
              <a:pPr/>
              <a:t>16.4.2020</a:t>
            </a:fld>
            <a:endParaRPr lang="sr-Latn-R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B5CADD-18FD-4B4C-88B4-2C34358B92B0}" type="slidenum">
              <a:rPr lang="sr-Latn-RS" smtClean="0"/>
              <a:pPr/>
              <a:t>‹#›</a:t>
            </a:fld>
            <a:endParaRPr lang="sr-Latn-R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r-Latn-R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3FC538D-69C9-4E17-9EA8-CF94C44C70E5}" type="datetimeFigureOut">
              <a:rPr lang="sr-Latn-RS" smtClean="0"/>
              <a:pPr/>
              <a:t>16.4.2020</a:t>
            </a:fld>
            <a:endParaRPr lang="sr-Latn-R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B5CADD-18FD-4B4C-88B4-2C34358B92B0}" type="slidenum">
              <a:rPr lang="sr-Latn-RS" smtClean="0"/>
              <a:pPr/>
              <a:t>‹#›</a:t>
            </a:fld>
            <a:endParaRPr lang="sr-Latn-R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r-Latn-R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3FC538D-69C9-4E17-9EA8-CF94C44C70E5}" type="datetimeFigureOut">
              <a:rPr lang="sr-Latn-RS" smtClean="0"/>
              <a:pPr/>
              <a:t>16.4.2020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r-Latn-R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DB5CADD-18FD-4B4C-88B4-2C34358B92B0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damjanovirina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84" y="1500174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sr-Cyrl-RS" sz="3600" dirty="0" smtClean="0">
                <a:solidFill>
                  <a:schemeClr val="accent2"/>
                </a:solidFill>
              </a:rPr>
              <a:t>КЊИЖЕВНОСТ ЗА ДЕЦУ</a:t>
            </a:r>
            <a:r>
              <a:rPr lang="sr-Cyrl-RS" sz="3600" smtClean="0">
                <a:solidFill>
                  <a:schemeClr val="accent2"/>
                </a:solidFill>
              </a:rPr>
              <a:t/>
            </a:r>
            <a:br>
              <a:rPr lang="sr-Cyrl-RS" sz="3600" smtClean="0">
                <a:solidFill>
                  <a:schemeClr val="accent2"/>
                </a:solidFill>
              </a:rPr>
            </a:br>
            <a:r>
              <a:rPr lang="sr-Cyrl-RS" sz="3600" smtClean="0">
                <a:solidFill>
                  <a:schemeClr val="accent2"/>
                </a:solidFill>
              </a:rPr>
              <a:t>У ДЕЧЈЕМ ВРТИЋУ</a:t>
            </a:r>
            <a:endParaRPr lang="sr-Latn-RS" sz="3600" dirty="0">
              <a:solidFill>
                <a:schemeClr val="accent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00430" y="3500438"/>
            <a:ext cx="3714776" cy="1371600"/>
          </a:xfrm>
        </p:spPr>
        <p:txBody>
          <a:bodyPr>
            <a:normAutofit/>
          </a:bodyPr>
          <a:lstStyle/>
          <a:p>
            <a:r>
              <a:rPr lang="sr-Cyrl-RS" sz="4000" dirty="0" smtClean="0">
                <a:solidFill>
                  <a:schemeClr val="accent1"/>
                </a:solidFill>
              </a:rPr>
              <a:t>Избор текстова</a:t>
            </a:r>
            <a:endParaRPr lang="sr-Latn-RS" sz="4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010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r>
              <a:rPr lang="sr-Cyrl-RS" dirty="0" smtClean="0">
                <a:solidFill>
                  <a:schemeClr val="accent2"/>
                </a:solidFill>
              </a:rPr>
              <a:t>ЗАДАЦИ ВАСПИТАЧА</a:t>
            </a:r>
            <a:endParaRPr lang="sr-Latn-R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1071546"/>
            <a:ext cx="8643998" cy="540240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Да сами доживе и разумеју књижевно дело које бирају.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Да своју говорну интерпретацију </a:t>
            </a:r>
            <a:r>
              <a:rPr lang="sr-Cyrl-RS" sz="2800" smtClean="0"/>
              <a:t>и тумачење </a:t>
            </a:r>
            <a:r>
              <a:rPr lang="sr-Cyrl-RS" sz="2800" dirty="0" smtClean="0"/>
              <a:t>дела прилагоде узрасним </a:t>
            </a:r>
            <a:r>
              <a:rPr lang="sr-Cyrl-RS" sz="2800" smtClean="0"/>
              <a:t>и индивидуалним </a:t>
            </a:r>
            <a:r>
              <a:rPr lang="sr-Cyrl-RS" sz="2800" dirty="0" smtClean="0"/>
              <a:t>потребама деце.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Да поштују дечји доживљај дела</a:t>
            </a:r>
            <a:r>
              <a:rPr lang="sr-Cyrl-RS" sz="2800" smtClean="0"/>
              <a:t>. </a:t>
            </a:r>
          </a:p>
          <a:p>
            <a:pPr marL="880110" lvl="1" indent="-514350">
              <a:buFont typeface="Arial" pitchFamily="34" charset="0"/>
              <a:buChar char="•"/>
            </a:pPr>
            <a:r>
              <a:rPr lang="sr-Cyrl-RS" sz="2800" smtClean="0"/>
              <a:t>Он </a:t>
            </a:r>
            <a:r>
              <a:rPr lang="sr-Cyrl-RS" sz="2800" dirty="0" smtClean="0"/>
              <a:t>може бити различит од васпитачевог.</a:t>
            </a:r>
          </a:p>
          <a:p>
            <a:pPr marL="0" indent="0">
              <a:buNone/>
            </a:pPr>
            <a:r>
              <a:rPr lang="sr-Cyrl-RS" sz="2800" dirty="0" smtClean="0"/>
              <a:t>Добар васпитач и сложено књижевно дело успешно интерпретира на млађим узрастима.</a:t>
            </a:r>
          </a:p>
          <a:p>
            <a:endParaRPr lang="sr-Latn-R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5711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401080" cy="1071546"/>
          </a:xfrm>
        </p:spPr>
        <p:txBody>
          <a:bodyPr>
            <a:normAutofit/>
          </a:bodyPr>
          <a:lstStyle/>
          <a:p>
            <a:r>
              <a:rPr lang="sr-Cyrl-RS" dirty="0" smtClean="0">
                <a:solidFill>
                  <a:schemeClr val="accent2"/>
                </a:solidFill>
              </a:rPr>
              <a:t>КАКО ПРИСТУПИТИ ИНТЕРПРЕТАЦИЈИ КЊИЖЕВНОСТИ</a:t>
            </a:r>
            <a:endParaRPr lang="sr-Latn-R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285860"/>
            <a:ext cx="8229600" cy="542928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Васпитач треба да има сопствени уметнички доживљај.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Треба да познаје битне жанровске карактарестике дела које интерпретира.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Треба да познаје дечју интерпретативну заједницу којој се </a:t>
            </a:r>
            <a:r>
              <a:rPr lang="sr-Cyrl-RS" sz="2800" smtClean="0"/>
              <a:t>обраћа.</a:t>
            </a:r>
          </a:p>
          <a:p>
            <a:pPr>
              <a:buNone/>
            </a:pPr>
            <a:endParaRPr lang="sr-Cyrl-RS" sz="2800" dirty="0" smtClean="0"/>
          </a:p>
          <a:p>
            <a:pPr marL="0" indent="0">
              <a:buNone/>
            </a:pPr>
            <a:r>
              <a:rPr lang="sr-Cyrl-RS" sz="2800" dirty="0" smtClean="0"/>
              <a:t>Васпитач никада </a:t>
            </a:r>
            <a:r>
              <a:rPr lang="sr-Cyrl-RS" sz="2800" dirty="0"/>
              <a:t>сам не </a:t>
            </a:r>
            <a:r>
              <a:rPr lang="sr-Cyrl-RS" sz="2800" dirty="0" smtClean="0"/>
              <a:t>интерпретира књижевно дело</a:t>
            </a:r>
            <a:r>
              <a:rPr lang="sr-Cyrl-RS" sz="2800" smtClean="0"/>
              <a:t>. </a:t>
            </a:r>
          </a:p>
          <a:p>
            <a:pPr marL="0" indent="0">
              <a:buNone/>
            </a:pPr>
            <a:r>
              <a:rPr lang="sr-Cyrl-RS" sz="2800" smtClean="0"/>
              <a:t>Он </a:t>
            </a:r>
            <a:r>
              <a:rPr lang="sr-Cyrl-RS" sz="2800" dirty="0" smtClean="0"/>
              <a:t>се укључује у </a:t>
            </a:r>
            <a:r>
              <a:rPr lang="sr-Cyrl-RS" sz="2800" smtClean="0"/>
              <a:t>интерпретативну заједницу </a:t>
            </a:r>
            <a:r>
              <a:rPr lang="sr-Cyrl-RS" sz="2800" dirty="0" smtClean="0"/>
              <a:t>коју чине деца</a:t>
            </a:r>
            <a:r>
              <a:rPr lang="sr-Cyrl-RS" sz="2800" smtClean="0"/>
              <a:t>. </a:t>
            </a:r>
          </a:p>
          <a:p>
            <a:pPr marL="0" indent="0">
              <a:buNone/>
            </a:pPr>
            <a:r>
              <a:rPr lang="sr-Cyrl-RS" sz="2800" smtClean="0"/>
              <a:t>Дело </a:t>
            </a:r>
            <a:r>
              <a:rPr lang="sr-Cyrl-RS" sz="2800" dirty="0" smtClean="0"/>
              <a:t>се увек интерпретира - заједно.</a:t>
            </a:r>
            <a:endParaRPr lang="sr-Latn-RS" sz="2800" dirty="0"/>
          </a:p>
        </p:txBody>
      </p:sp>
    </p:spTree>
    <p:extLst>
      <p:ext uri="{BB962C8B-B14F-4D97-AF65-F5344CB8AC3E}">
        <p14:creationId xmlns="" xmlns:p14="http://schemas.microsoft.com/office/powerpoint/2010/main" val="3185105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7467600" cy="57595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r-Cyrl-RS" sz="28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ЗАДАТАК ЗА ВЕЖБЕ</a:t>
            </a:r>
          </a:p>
          <a:p>
            <a:pPr>
              <a:buNone/>
            </a:pPr>
            <a:endParaRPr lang="sr-Cyrl-RS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mtClean="0">
                <a:latin typeface="Times New Roman" pitchFamily="18" charset="0"/>
                <a:cs typeface="Times New Roman" pitchFamily="18" charset="0"/>
              </a:rPr>
              <a:t>Током недељу дана методичке праксе у овом семестру (9–13. 3), као и током претходне три стручне праксе (уколико нисте сви били на методичкој пракси), сигурно сте имали прилику да се сретнете са књижевношћу у вртићу. Ваш је задатак да пренесете своје утиске о томе: која дела су најзаступљенија, која дела деца траже да им се читају, која дела се интерпретирају... Ако сте и сами имали прилику да са децом интерпретирате књижевни текст, опишите и то искуство.</a:t>
            </a:r>
            <a:endParaRPr lang="sr-Cyrl-RS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Cyrl-RS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mtClean="0">
                <a:latin typeface="Times New Roman" pitchFamily="18" charset="0"/>
                <a:cs typeface="Times New Roman" pitchFamily="18" charset="0"/>
              </a:rPr>
              <a:t>Задатак пошаљите асистенткињи мср Ирини Дамјанов најкасније </a:t>
            </a:r>
            <a:r>
              <a:rPr lang="sr-Cyrl-RS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sr-Cyrl-RS" smtClean="0">
                <a:latin typeface="Times New Roman" pitchFamily="18" charset="0"/>
                <a:cs typeface="Times New Roman" pitchFamily="18" charset="0"/>
              </a:rPr>
              <a:t>23.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sr-Cyrl-RS" smtClean="0">
                <a:latin typeface="Times New Roman" pitchFamily="18" charset="0"/>
                <a:cs typeface="Times New Roman" pitchFamily="18" charset="0"/>
              </a:rPr>
              <a:t>. 2020. на мејл адресу </a:t>
            </a:r>
            <a:r>
              <a:rPr lang="en-US" u="sng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damjanovirina@gmail.com</a:t>
            </a:r>
            <a:endParaRPr lang="en-US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929718" cy="582594"/>
          </a:xfrm>
        </p:spPr>
        <p:txBody>
          <a:bodyPr>
            <a:normAutofit/>
          </a:bodyPr>
          <a:lstStyle/>
          <a:p>
            <a:r>
              <a:rPr lang="sr-Cyrl-RS" dirty="0" smtClean="0">
                <a:solidFill>
                  <a:schemeClr val="accent2"/>
                </a:solidFill>
              </a:rPr>
              <a:t>ПРЕДШКОЛСКО ДЕТЕ </a:t>
            </a:r>
            <a:r>
              <a:rPr lang="sr-Cyrl-RS" smtClean="0">
                <a:solidFill>
                  <a:schemeClr val="accent2"/>
                </a:solidFill>
              </a:rPr>
              <a:t>И КЊИЖЕВНОСТ</a:t>
            </a:r>
            <a:endParaRPr lang="sr-Latn-R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1600200"/>
            <a:ext cx="8786874" cy="48737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Једна од првих уметности с којом дете долази </a:t>
            </a:r>
            <a:r>
              <a:rPr lang="sr-Cyrl-RS" sz="2800" smtClean="0"/>
              <a:t>у додир</a:t>
            </a:r>
            <a:r>
              <a:rPr lang="sr-Latn-RS" sz="2800" smtClean="0"/>
              <a:t>.</a:t>
            </a:r>
            <a:endParaRPr lang="sr-Cyrl-RS" sz="2800" dirty="0" smtClean="0"/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Успаванке, цупаљке, ташунаљке...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Усмена </a:t>
            </a:r>
            <a:r>
              <a:rPr lang="sr-Cyrl-RS" sz="2800" smtClean="0"/>
              <a:t>књижевна комуникација</a:t>
            </a:r>
            <a:r>
              <a:rPr lang="sr-Latn-RS" sz="2800" smtClean="0"/>
              <a:t> </a:t>
            </a:r>
            <a:r>
              <a:rPr lang="sr-Cyrl-RS" sz="2800" smtClean="0"/>
              <a:t>-</a:t>
            </a:r>
            <a:r>
              <a:rPr lang="sr-Latn-RS" sz="2800" smtClean="0"/>
              <a:t> </a:t>
            </a:r>
            <a:r>
              <a:rPr lang="sr-Cyrl-RS" sz="2800" smtClean="0"/>
              <a:t>„контактна</a:t>
            </a:r>
            <a:r>
              <a:rPr lang="sr-Latn-RS" sz="2800" smtClean="0"/>
              <a:t> </a:t>
            </a:r>
            <a:r>
              <a:rPr lang="sr-Cyrl-RS" sz="2800" smtClean="0"/>
              <a:t>комуникација</a:t>
            </a:r>
            <a:r>
              <a:rPr lang="sr-Cyrl-RS" sz="2800" dirty="0" smtClean="0"/>
              <a:t>“.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Индивидуална и колективна </a:t>
            </a:r>
            <a:r>
              <a:rPr lang="sr-Cyrl-RS" sz="2800" dirty="0"/>
              <a:t>„цензура</a:t>
            </a:r>
            <a:r>
              <a:rPr lang="sr-Cyrl-RS" sz="2800" dirty="0" smtClean="0"/>
              <a:t>“.</a:t>
            </a:r>
            <a:endParaRPr lang="sr-Latn-RS" sz="2800" dirty="0"/>
          </a:p>
        </p:txBody>
      </p:sp>
    </p:spTree>
    <p:extLst>
      <p:ext uri="{BB962C8B-B14F-4D97-AF65-F5344CB8AC3E}">
        <p14:creationId xmlns="" xmlns:p14="http://schemas.microsoft.com/office/powerpoint/2010/main" val="219531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r>
              <a:rPr lang="sr-Cyrl-RS" dirty="0" smtClean="0">
                <a:solidFill>
                  <a:schemeClr val="accent2"/>
                </a:solidFill>
              </a:rPr>
              <a:t>ВАСПИТАЧ КАО ПОСРЕДНИК</a:t>
            </a:r>
            <a:endParaRPr lang="sr-Latn-R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1214422"/>
            <a:ext cx="8643998" cy="525953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У књижевној комуникацији с дететом најчешће</a:t>
            </a:r>
            <a:r>
              <a:rPr lang="en-US" sz="2800" dirty="0" smtClean="0"/>
              <a:t> </a:t>
            </a:r>
            <a:r>
              <a:rPr lang="sr-Cyrl-RS" sz="2800" dirty="0" smtClean="0"/>
              <a:t>су: чланови породице и васпитач.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Таква комуникација подразумева топлину, подршку, партнерски став...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Васпитач </a:t>
            </a:r>
            <a:r>
              <a:rPr lang="sr-Cyrl-RS" sz="2800" smtClean="0"/>
              <a:t>посредује књижевно </a:t>
            </a:r>
            <a:r>
              <a:rPr lang="sr-Cyrl-RS" sz="2800" dirty="0" smtClean="0"/>
              <a:t>дело </a:t>
            </a:r>
          </a:p>
          <a:p>
            <a:pPr lvl="1">
              <a:buFont typeface="Arial" pitchFamily="34" charset="0"/>
              <a:buChar char="•"/>
            </a:pPr>
            <a:r>
              <a:rPr lang="sr-Cyrl-RS" sz="2800" dirty="0" smtClean="0"/>
              <a:t>Избором дела</a:t>
            </a:r>
          </a:p>
          <a:p>
            <a:pPr lvl="1">
              <a:buFont typeface="Arial" pitchFamily="34" charset="0"/>
              <a:buChar char="•"/>
            </a:pPr>
            <a:r>
              <a:rPr lang="sr-Cyrl-RS" sz="2800" dirty="0" smtClean="0"/>
              <a:t>Интерпретацијом дела</a:t>
            </a:r>
          </a:p>
          <a:p>
            <a:pPr lvl="1">
              <a:buFont typeface="Arial" pitchFamily="34" charset="0"/>
              <a:buChar char="•"/>
            </a:pPr>
            <a:r>
              <a:rPr lang="sr-Cyrl-RS" sz="2800" dirty="0" smtClean="0"/>
              <a:t>Партнерским ставом у (књижевној) комуникацији</a:t>
            </a:r>
          </a:p>
          <a:p>
            <a:endParaRPr lang="sr-Latn-RS" sz="2800" dirty="0"/>
          </a:p>
        </p:txBody>
      </p:sp>
    </p:spTree>
    <p:extLst>
      <p:ext uri="{BB962C8B-B14F-4D97-AF65-F5344CB8AC3E}">
        <p14:creationId xmlns="" xmlns:p14="http://schemas.microsoft.com/office/powerpoint/2010/main" val="1473171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</p:spPr>
        <p:txBody>
          <a:bodyPr>
            <a:normAutofit/>
          </a:bodyPr>
          <a:lstStyle/>
          <a:p>
            <a:r>
              <a:rPr lang="sr-Cyrl-RS" dirty="0" smtClean="0">
                <a:solidFill>
                  <a:schemeClr val="accent2"/>
                </a:solidFill>
              </a:rPr>
              <a:t>ОПШТИ КРИТЕРИЈУМИ ИЗБОРА</a:t>
            </a:r>
            <a:endParaRPr lang="sr-Latn-R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1124744"/>
            <a:ext cx="8472518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2800" dirty="0" smtClean="0"/>
              <a:t>Дело треба </a:t>
            </a:r>
            <a:r>
              <a:rPr lang="sr-Cyrl-RS" sz="2800" b="1" dirty="0" smtClean="0"/>
              <a:t>да</a:t>
            </a:r>
            <a:r>
              <a:rPr lang="sr-Cyrl-RS" sz="2800" dirty="0" smtClean="0"/>
              <a:t> </a:t>
            </a:r>
            <a:r>
              <a:rPr lang="sr-Cyrl-RS" sz="2800" b="1" dirty="0" smtClean="0"/>
              <a:t>садржи</a:t>
            </a:r>
            <a:r>
              <a:rPr lang="sr-Cyrl-RS" sz="2800" dirty="0" smtClean="0"/>
              <a:t>: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 ликове или неке друге елементе на основу којих се деца могу идентификовати,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/>
              <a:t>ситуације и проблеме који су блиски </a:t>
            </a:r>
            <a:r>
              <a:rPr lang="sr-Cyrl-RS" sz="2800" dirty="0" smtClean="0"/>
              <a:t>детету.</a:t>
            </a:r>
          </a:p>
          <a:p>
            <a:pPr marL="0" indent="0">
              <a:buNone/>
            </a:pPr>
            <a:r>
              <a:rPr lang="sr-Cyrl-RS" sz="2800" dirty="0" smtClean="0"/>
              <a:t>Дело треба </a:t>
            </a:r>
            <a:r>
              <a:rPr lang="sr-Cyrl-RS" sz="2800" b="1" dirty="0" smtClean="0"/>
              <a:t>да буде</a:t>
            </a:r>
            <a:r>
              <a:rPr lang="sr-Cyrl-RS" sz="2800" dirty="0" smtClean="0"/>
              <a:t>: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 отворено за дечји начин мишљења и поглед на свет.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у додиру с дечјом игром или </a:t>
            </a:r>
            <a:r>
              <a:rPr lang="sr-Cyrl-RS" sz="2800" smtClean="0"/>
              <a:t>блиско њој</a:t>
            </a:r>
            <a:r>
              <a:rPr lang="sr-Cyrl-RS" sz="2800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казано језиком који је деци разумљив или примамљив</a:t>
            </a:r>
            <a:r>
              <a:rPr lang="en-US" sz="2800" dirty="0" smtClean="0"/>
              <a:t>.</a:t>
            </a:r>
            <a:endParaRPr lang="sr-Latn-RS" sz="2800" dirty="0"/>
          </a:p>
        </p:txBody>
      </p:sp>
    </p:spTree>
    <p:extLst>
      <p:ext uri="{BB962C8B-B14F-4D97-AF65-F5344CB8AC3E}">
        <p14:creationId xmlns="" xmlns:p14="http://schemas.microsoft.com/office/powerpoint/2010/main" val="2849972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r>
              <a:rPr lang="sr-Cyrl-RS" dirty="0" smtClean="0">
                <a:solidFill>
                  <a:schemeClr val="accent2"/>
                </a:solidFill>
              </a:rPr>
              <a:t>ЕСТЕТСКИ КРИТЕРИЈУМИ</a:t>
            </a:r>
            <a:endParaRPr lang="sr-Latn-R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928670"/>
            <a:ext cx="8643998" cy="554528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Васпитач треба да бира уметнички вредна дела</a:t>
            </a:r>
            <a:r>
              <a:rPr lang="sr-Cyrl-RS" sz="2800" smtClean="0"/>
              <a:t>. </a:t>
            </a:r>
          </a:p>
          <a:p>
            <a:pPr>
              <a:buFont typeface="Wingdings" pitchFamily="2" charset="2"/>
              <a:buChar char="§"/>
            </a:pPr>
            <a:r>
              <a:rPr lang="sr-Cyrl-RS" sz="2800" smtClean="0"/>
              <a:t>А </a:t>
            </a:r>
            <a:r>
              <a:rPr lang="sr-Cyrl-RS" sz="2800" dirty="0" smtClean="0"/>
              <a:t>то су дела у којима: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j</a:t>
            </a:r>
            <a:r>
              <a:rPr lang="sr-Cyrl-RS" sz="2800" dirty="0" smtClean="0"/>
              <a:t>е узбудљива прича,</a:t>
            </a:r>
          </a:p>
          <a:p>
            <a:pPr lvl="1">
              <a:buFont typeface="Arial" pitchFamily="34" charset="0"/>
              <a:buChar char="•"/>
            </a:pPr>
            <a:r>
              <a:rPr lang="sr-Cyrl-RS" sz="2800" smtClean="0"/>
              <a:t>има</a:t>
            </a:r>
            <a:r>
              <a:rPr lang="en-US" sz="2800" smtClean="0"/>
              <a:t> </a:t>
            </a:r>
            <a:r>
              <a:rPr lang="sr-Cyrl-RS" sz="2800" dirty="0" smtClean="0"/>
              <a:t>пуно маште,</a:t>
            </a:r>
          </a:p>
          <a:p>
            <a:pPr lvl="1">
              <a:buFont typeface="Arial" pitchFamily="34" charset="0"/>
              <a:buChar char="•"/>
            </a:pPr>
            <a:r>
              <a:rPr lang="sr-Cyrl-RS" sz="2800" smtClean="0"/>
              <a:t>има </a:t>
            </a:r>
            <a:r>
              <a:rPr lang="sr-Cyrl-RS" sz="2800" dirty="0" smtClean="0"/>
              <a:t>пуно игре,</a:t>
            </a:r>
          </a:p>
          <a:p>
            <a:pPr lvl="1">
              <a:buFont typeface="Arial" pitchFamily="34" charset="0"/>
              <a:buChar char="•"/>
            </a:pPr>
            <a:r>
              <a:rPr lang="sr-Cyrl-RS" sz="2800" dirty="0" smtClean="0"/>
              <a:t>пуно хумора,</a:t>
            </a:r>
          </a:p>
          <a:p>
            <a:pPr lvl="1">
              <a:buFont typeface="Arial" pitchFamily="34" charset="0"/>
              <a:buChar char="•"/>
            </a:pPr>
            <a:r>
              <a:rPr lang="sr-Cyrl-RS" sz="2800" smtClean="0"/>
              <a:t>у </a:t>
            </a:r>
            <a:r>
              <a:rPr lang="sr-Cyrl-RS" sz="2800" dirty="0" smtClean="0"/>
              <a:t>којима је </a:t>
            </a:r>
            <a:r>
              <a:rPr lang="sr-Cyrl-RS" sz="2800" smtClean="0"/>
              <a:t>изражен ритам,</a:t>
            </a:r>
            <a:endParaRPr lang="sr-Cyrl-RS" sz="2800" dirty="0" smtClean="0"/>
          </a:p>
          <a:p>
            <a:pPr lvl="1">
              <a:buFont typeface="Arial" pitchFamily="34" charset="0"/>
              <a:buChar char="•"/>
            </a:pPr>
            <a:r>
              <a:rPr lang="sr-Cyrl-RS" sz="2800" dirty="0" smtClean="0"/>
              <a:t>и</a:t>
            </a:r>
            <a:r>
              <a:rPr lang="sr-Cyrl-RS" sz="2800" smtClean="0"/>
              <a:t>ма небичних слика.</a:t>
            </a:r>
            <a:endParaRPr lang="sr-Cyrl-RS" sz="2800" dirty="0" smtClean="0"/>
          </a:p>
          <a:p>
            <a:pPr marL="457200" lvl="1" indent="0">
              <a:buNone/>
            </a:pPr>
            <a:r>
              <a:rPr lang="sr-Cyrl-RS" sz="2800" b="1" smtClean="0">
                <a:solidFill>
                  <a:schemeClr val="accent2"/>
                </a:solidFill>
              </a:rPr>
              <a:t>!!! Уметнички </a:t>
            </a:r>
            <a:r>
              <a:rPr lang="sr-Cyrl-RS" sz="2800" b="1" dirty="0" smtClean="0">
                <a:solidFill>
                  <a:schemeClr val="accent2"/>
                </a:solidFill>
              </a:rPr>
              <a:t>вредно дело је васпитно по себи.</a:t>
            </a:r>
          </a:p>
          <a:p>
            <a:endParaRPr lang="sr-Latn-R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4300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7467600" cy="571504"/>
          </a:xfrm>
        </p:spPr>
        <p:txBody>
          <a:bodyPr/>
          <a:lstStyle/>
          <a:p>
            <a:r>
              <a:rPr lang="sr-Cyrl-RS" dirty="0" smtClean="0">
                <a:solidFill>
                  <a:schemeClr val="accent2"/>
                </a:solidFill>
              </a:rPr>
              <a:t>УЗРАСНИ КРИТЕРИЈУМИ</a:t>
            </a:r>
            <a:endParaRPr lang="sr-Latn-R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2800" dirty="0" smtClean="0"/>
              <a:t>Дело које бирамо мора уважавати:  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узраст детета, 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дечје искуство, 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дечји културни видокруг, 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дечје когнитивне способности,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дечју индивидуалност.</a:t>
            </a:r>
          </a:p>
        </p:txBody>
      </p:sp>
    </p:spTree>
    <p:extLst>
      <p:ext uri="{BB962C8B-B14F-4D97-AF65-F5344CB8AC3E}">
        <p14:creationId xmlns="" xmlns:p14="http://schemas.microsoft.com/office/powerpoint/2010/main" val="1468036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582594"/>
          </a:xfrm>
        </p:spPr>
        <p:txBody>
          <a:bodyPr>
            <a:normAutofit/>
          </a:bodyPr>
          <a:lstStyle/>
          <a:p>
            <a:r>
              <a:rPr lang="sr-Cyrl-RS" dirty="0" smtClean="0">
                <a:solidFill>
                  <a:schemeClr val="accent2"/>
                </a:solidFill>
              </a:rPr>
              <a:t>ПОЕЗИЈА БЛИСКА МЛАЂИМ УЗРАСТИМА</a:t>
            </a:r>
            <a:endParaRPr lang="sr-Latn-R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472518" cy="533096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Песме у којима доминира ритам  и фигуре понављања (цупаљке, ташунаљке, разбрајалице).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Песме о </a:t>
            </a:r>
            <a:r>
              <a:rPr lang="sr-Cyrl-RS" sz="2800" smtClean="0"/>
              <a:t>антропоморфним животињама.</a:t>
            </a:r>
            <a:endParaRPr lang="sr-Cyrl-RS" sz="2800" dirty="0" smtClean="0"/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Песме о дечјој игри прожете наивним дечјим анимизмом.</a:t>
            </a:r>
            <a:endParaRPr lang="sr-Latn-RS" sz="2800" dirty="0"/>
          </a:p>
        </p:txBody>
      </p:sp>
    </p:spTree>
    <p:extLst>
      <p:ext uri="{BB962C8B-B14F-4D97-AF65-F5344CB8AC3E}">
        <p14:creationId xmlns="" xmlns:p14="http://schemas.microsoft.com/office/powerpoint/2010/main" val="3602044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>
            <a:normAutofit/>
          </a:bodyPr>
          <a:lstStyle/>
          <a:p>
            <a:r>
              <a:rPr lang="sr-Cyrl-RS" dirty="0" smtClean="0">
                <a:solidFill>
                  <a:schemeClr val="accent2"/>
                </a:solidFill>
              </a:rPr>
              <a:t>ПРОЗА БЛИСКА МЛАЂИМ УЗРАСТИМА</a:t>
            </a:r>
            <a:endParaRPr lang="sr-Latn-R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Бајке једноставније сижејне структуре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Приче о животињама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Басне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Алегоријске приче о дечјем животу</a:t>
            </a:r>
          </a:p>
          <a:p>
            <a:pPr marL="0" indent="0">
              <a:buNone/>
            </a:pPr>
            <a:r>
              <a:rPr lang="sr-Cyrl-RS" sz="2800" dirty="0" smtClean="0"/>
              <a:t>У овим причама:</a:t>
            </a:r>
          </a:p>
          <a:p>
            <a:pPr marL="0" indent="0">
              <a:buFont typeface="Arial" pitchFamily="34" charset="0"/>
              <a:buChar char="•"/>
            </a:pPr>
            <a:r>
              <a:rPr lang="sr-Cyrl-RS" sz="2800" smtClean="0"/>
              <a:t> доминира радња,</a:t>
            </a:r>
            <a:endParaRPr lang="sr-Cyrl-RS" sz="2800" dirty="0" smtClean="0"/>
          </a:p>
          <a:p>
            <a:pPr marL="0" indent="0">
              <a:buFont typeface="Arial" pitchFamily="34" charset="0"/>
              <a:buChar char="•"/>
            </a:pPr>
            <a:r>
              <a:rPr lang="sr-Cyrl-RS" sz="2800" smtClean="0"/>
              <a:t> оне су релативно кратке и линеарне.</a:t>
            </a:r>
            <a:endParaRPr lang="sr-Cyrl-RS" sz="2800" dirty="0" smtClean="0"/>
          </a:p>
          <a:p>
            <a:pPr marL="0" indent="0">
              <a:buFont typeface="Arial" pitchFamily="34" charset="0"/>
              <a:buChar char="•"/>
            </a:pPr>
            <a:r>
              <a:rPr lang="sr-Cyrl-RS" sz="2800" smtClean="0"/>
              <a:t> Најчешће </a:t>
            </a:r>
            <a:r>
              <a:rPr lang="sr-Cyrl-RS" sz="2800" dirty="0" smtClean="0"/>
              <a:t>садрже </a:t>
            </a:r>
            <a:r>
              <a:rPr lang="sr-Cyrl-RS" sz="2800" smtClean="0"/>
              <a:t>елементе чудесног.</a:t>
            </a:r>
            <a:endParaRPr lang="sr-Latn-RS" sz="2800" dirty="0"/>
          </a:p>
        </p:txBody>
      </p:sp>
    </p:spTree>
    <p:extLst>
      <p:ext uri="{BB962C8B-B14F-4D97-AF65-F5344CB8AC3E}">
        <p14:creationId xmlns="" xmlns:p14="http://schemas.microsoft.com/office/powerpoint/2010/main" val="39876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r>
              <a:rPr lang="sr-Cyrl-RS" dirty="0" smtClean="0">
                <a:solidFill>
                  <a:schemeClr val="accent2"/>
                </a:solidFill>
              </a:rPr>
              <a:t>РАЗВОЈНИ КРИТЕРИЈУМИ</a:t>
            </a:r>
            <a:endParaRPr lang="sr-Latn-R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7467600" cy="533096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Дело треба да буде </a:t>
            </a:r>
            <a:r>
              <a:rPr lang="sr-Cyrl-RS" sz="2800" smtClean="0"/>
              <a:t>развојно подстицајно</a:t>
            </a:r>
            <a:r>
              <a:rPr lang="sr-Cyrl-RS" sz="2800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Не сме да подилази деци и да буде испод достигнутог нивоа когнитивног и социјалног развоја детета.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Дело треба да доноси нова знања, нова осећања, нова искуства.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Сусрет са сваким новим књижевним делом треба да развојно вуче дете напред.</a:t>
            </a:r>
            <a:endParaRPr lang="sr-Latn-RS" sz="2800" dirty="0"/>
          </a:p>
        </p:txBody>
      </p:sp>
    </p:spTree>
    <p:extLst>
      <p:ext uri="{BB962C8B-B14F-4D97-AF65-F5344CB8AC3E}">
        <p14:creationId xmlns="" xmlns:p14="http://schemas.microsoft.com/office/powerpoint/2010/main" val="343747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606</TotalTime>
  <Words>563</Words>
  <Application>Microsoft Office PowerPoint</Application>
  <PresentationFormat>On-screen Show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Oriel</vt:lpstr>
      <vt:lpstr>КЊИЖЕВНОСТ ЗА ДЕЦУ У ДЕЧЈЕМ ВРТИЋУ</vt:lpstr>
      <vt:lpstr>ПРЕДШКОЛСКО ДЕТЕ И КЊИЖЕВНОСТ</vt:lpstr>
      <vt:lpstr>ВАСПИТАЧ КАО ПОСРЕДНИК</vt:lpstr>
      <vt:lpstr>ОПШТИ КРИТЕРИЈУМИ ИЗБОРА</vt:lpstr>
      <vt:lpstr>ЕСТЕТСКИ КРИТЕРИЈУМИ</vt:lpstr>
      <vt:lpstr>УЗРАСНИ КРИТЕРИЈУМИ</vt:lpstr>
      <vt:lpstr>ПОЕЗИЈА БЛИСКА МЛАЂИМ УЗРАСТИМА</vt:lpstr>
      <vt:lpstr>ПРОЗА БЛИСКА МЛАЂИМ УЗРАСТИМА</vt:lpstr>
      <vt:lpstr>РАЗВОЈНИ КРИТЕРИЈУМИ</vt:lpstr>
      <vt:lpstr>ЗАДАЦИ ВАСПИТАЧА</vt:lpstr>
      <vt:lpstr>КАКО ПРИСТУПИТИ ИНТЕРПРЕТАЦИЈИ КЊИЖЕВНОСТИ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КЊИЖЕВНОСТ ЗА ДЕЦУ У ДЕЧЈЕМ ВРТИЋУ</dc:title>
  <dc:creator>Jovo</dc:creator>
  <cp:lastModifiedBy>a</cp:lastModifiedBy>
  <cp:revision>29</cp:revision>
  <dcterms:created xsi:type="dcterms:W3CDTF">2013-12-05T09:06:14Z</dcterms:created>
  <dcterms:modified xsi:type="dcterms:W3CDTF">2020-04-16T10:54:52Z</dcterms:modified>
</cp:coreProperties>
</file>